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327" r:id="rId4"/>
    <p:sldId id="257" r:id="rId5"/>
    <p:sldId id="260" r:id="rId6"/>
    <p:sldId id="328" r:id="rId7"/>
    <p:sldId id="259" r:id="rId8"/>
    <p:sldId id="273" r:id="rId9"/>
    <p:sldId id="277" r:id="rId10"/>
    <p:sldId id="274" r:id="rId11"/>
    <p:sldId id="329" r:id="rId12"/>
    <p:sldId id="275" r:id="rId13"/>
    <p:sldId id="276" r:id="rId14"/>
    <p:sldId id="278" r:id="rId15"/>
    <p:sldId id="279" r:id="rId16"/>
    <p:sldId id="280" r:id="rId17"/>
    <p:sldId id="281" r:id="rId18"/>
    <p:sldId id="283" r:id="rId19"/>
    <p:sldId id="258" r:id="rId20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7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8" autoAdjust="0"/>
    <p:restoredTop sz="85180" autoAdjust="0"/>
  </p:normalViewPr>
  <p:slideViewPr>
    <p:cSldViewPr snapToGrid="0" showGuides="1">
      <p:cViewPr varScale="1">
        <p:scale>
          <a:sx n="74" d="100"/>
          <a:sy n="74" d="100"/>
        </p:scale>
        <p:origin x="-1680" y="-84"/>
      </p:cViewPr>
      <p:guideLst>
        <p:guide orient="horz" pos="432"/>
        <p:guide orient="horz" pos="3888"/>
        <p:guide pos="758"/>
        <p:guide pos="4032"/>
        <p:guide pos="5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7FB54-FA25-4CD7-A38D-77DBE9060810}" type="datetimeFigureOut">
              <a:rPr lang="en-US" smtClean="0"/>
              <a:pPr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D1301-C248-400E-8F1D-744BBAD8DB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3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98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8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43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2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48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4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88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26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7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2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1301-C248-400E-8F1D-744BBAD8DBD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Medical Center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116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539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041508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67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D070910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67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 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110607003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67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</p:spPr>
        <p:txBody>
          <a:bodyPr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772400" cy="276998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4913" y="1538645"/>
            <a:ext cx="7315200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rgbClr val="9E7E3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Divider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913" y="2171700"/>
            <a:ext cx="7315200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0" name="Picture 9" descr="fluid energy lines external horz.png"/>
          <p:cNvPicPr>
            <a:picLocks noChangeAspect="1"/>
          </p:cNvPicPr>
          <p:nvPr userDrawn="1"/>
        </p:nvPicPr>
        <p:blipFill>
          <a:blip r:embed="rId2" cstate="print"/>
          <a:srcRect l="2439" b="1890"/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</p:spPr>
      </p:pic>
      <p:sp>
        <p:nvSpPr>
          <p:cNvPr id="5" name="Footer Placeholder 7"/>
          <p:cNvSpPr txBox="1">
            <a:spLocks/>
          </p:cNvSpPr>
          <p:nvPr userDrawn="1"/>
        </p:nvSpPr>
        <p:spPr>
          <a:xfrm>
            <a:off x="59436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ir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110608-058_edi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67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ur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67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hysician/Patient/Clin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C080808-00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67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ommunity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011009-11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8" name="Picture 7" descr="fluid_energy_lines_external.png"/>
          <p:cNvPicPr>
            <a:picLocks noChangeAspect="1"/>
          </p:cNvPicPr>
          <p:nvPr userDrawn="1"/>
        </p:nvPicPr>
        <p:blipFill>
          <a:blip r:embed="rId3" cstate="print"/>
          <a:srcRect t="10123" r="28670" b="3604"/>
          <a:stretch>
            <a:fillRect/>
          </a:stretch>
        </p:blipFill>
        <p:spPr>
          <a:xfrm>
            <a:off x="5989320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09675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Academic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3325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" y="103914"/>
            <a:ext cx="3869663" cy="12213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772400" cy="27699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4" r:id="rId4"/>
    <p:sldLayoutId id="2147483665" r:id="rId5"/>
    <p:sldLayoutId id="2147483666" r:id="rId6"/>
    <p:sldLayoutId id="2147483667" r:id="rId7"/>
    <p:sldLayoutId id="2147483660" r:id="rId8"/>
    <p:sldLayoutId id="2147483658" r:id="rId9"/>
    <p:sldLayoutId id="2147483661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9E7E3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89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61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1166" y="1276479"/>
            <a:ext cx="5849630" cy="800219"/>
          </a:xfrm>
        </p:spPr>
        <p:txBody>
          <a:bodyPr/>
          <a:lstStyle/>
          <a:p>
            <a:r>
              <a:rPr lang="en-US" sz="2600" dirty="0"/>
              <a:t>Blood and Muscle Bioenergetics and Physical Function in Older </a:t>
            </a:r>
            <a:r>
              <a:rPr lang="en-US" sz="2600" dirty="0" smtClean="0"/>
              <a:t>Adults</a:t>
            </a:r>
            <a:endParaRPr lang="en-US" sz="2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03325" y="2334981"/>
            <a:ext cx="6454775" cy="707886"/>
          </a:xfrm>
        </p:spPr>
        <p:txBody>
          <a:bodyPr/>
          <a:lstStyle/>
          <a:p>
            <a:r>
              <a:rPr lang="en-US" sz="1800" dirty="0" smtClean="0"/>
              <a:t>Daniel Tyrrell, PhD student</a:t>
            </a:r>
          </a:p>
          <a:p>
            <a:r>
              <a:rPr lang="en-US" sz="1800" dirty="0" smtClean="0"/>
              <a:t>Anthony Molina Laboratory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67339" y="543339"/>
            <a:ext cx="1815547" cy="874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09392" y="265042"/>
            <a:ext cx="1470991" cy="1152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59896" y="415136"/>
            <a:ext cx="2173356" cy="1013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55602"/>
            <a:ext cx="9144000" cy="5539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Whole Cell Respirometry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1" b="69765"/>
          <a:stretch/>
        </p:blipFill>
        <p:spPr>
          <a:xfrm>
            <a:off x="579555" y="841511"/>
            <a:ext cx="8203842" cy="590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51"/>
          <a:stretch/>
        </p:blipFill>
        <p:spPr bwMode="auto">
          <a:xfrm>
            <a:off x="995915" y="3025910"/>
            <a:ext cx="7157557" cy="28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614"/>
            <a:ext cx="9144000" cy="20313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E7E3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Blood-cell Mitochondrial Bioenergetics Study:</a:t>
            </a:r>
          </a:p>
          <a:p>
            <a:pPr algn="ctr"/>
            <a:endParaRPr lang="en-US" sz="3000" dirty="0" smtClean="0"/>
          </a:p>
          <a:p>
            <a:pPr algn="ctr"/>
            <a:r>
              <a:rPr lang="en-US" sz="3000" dirty="0" smtClean="0"/>
              <a:t>Demographics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68088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3666" y="1862469"/>
            <a:ext cx="8783016" cy="2775098"/>
            <a:chOff x="0" y="0"/>
            <a:chExt cx="8783016" cy="277509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20368" r="52448" b="28188"/>
            <a:stretch/>
          </p:blipFill>
          <p:spPr bwMode="auto">
            <a:xfrm>
              <a:off x="0" y="0"/>
              <a:ext cx="2993065" cy="2775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01" t="50130" r="-432" b="-1378"/>
            <a:stretch/>
          </p:blipFill>
          <p:spPr bwMode="auto">
            <a:xfrm>
              <a:off x="5791200" y="0"/>
              <a:ext cx="2991816" cy="2764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83" t="-1117" r="-431" b="52695"/>
            <a:stretch/>
          </p:blipFill>
          <p:spPr bwMode="auto">
            <a:xfrm>
              <a:off x="2903034" y="76200"/>
              <a:ext cx="2936273" cy="2612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42757" r="59668" b="44273"/>
          <a:stretch/>
        </p:blipFill>
        <p:spPr bwMode="auto">
          <a:xfrm>
            <a:off x="1673876" y="4878510"/>
            <a:ext cx="5699388" cy="1538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364656"/>
            <a:ext cx="9144000" cy="9525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E7E3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Blood-cell Bioenergetics are associated with Gait Speed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39469"/>
            <a:ext cx="9144000" cy="1828800"/>
          </a:xfrm>
        </p:spPr>
        <p:txBody>
          <a:bodyPr anchor="t">
            <a:noAutofit/>
          </a:bodyPr>
          <a:lstStyle/>
          <a:p>
            <a:pPr algn="ctr"/>
            <a:r>
              <a:rPr lang="en-US" dirty="0" smtClean="0"/>
              <a:t>Physical Function measured by Expanded Short Physical Performance Battery is associated with PBMC bioenergetics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070071"/>
              </p:ext>
            </p:extLst>
          </p:nvPr>
        </p:nvGraphicFramePr>
        <p:xfrm>
          <a:off x="926759" y="4547681"/>
          <a:ext cx="736462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193"/>
                <a:gridCol w="766119"/>
                <a:gridCol w="729049"/>
                <a:gridCol w="753762"/>
                <a:gridCol w="766119"/>
                <a:gridCol w="691978"/>
                <a:gridCol w="741407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SRC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Basal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Correlation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Pearson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0.02*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0.58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0.02*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0.50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0.06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</a:t>
                      </a:r>
                      <a:r>
                        <a:rPr lang="en-US" sz="1600" baseline="0" dirty="0" smtClean="0"/>
                        <a:t> w/ 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0.02*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0.02*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0.07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 w/ Gender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 w/ BMI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0.02*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0.03*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0.49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0.07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682067"/>
            <a:ext cx="3498692" cy="280343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3035645" y="1682067"/>
            <a:ext cx="3498692" cy="2803439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5"/>
          <a:srcRect r="12819"/>
          <a:stretch/>
        </p:blipFill>
        <p:spPr>
          <a:xfrm>
            <a:off x="6085713" y="1682067"/>
            <a:ext cx="3050198" cy="2803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75416"/>
            <a:ext cx="9144000" cy="178850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E7E3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Peak Knee Extensor Strength is associated with PBMC Bioenergetics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394497"/>
              </p:ext>
            </p:extLst>
          </p:nvPr>
        </p:nvGraphicFramePr>
        <p:xfrm>
          <a:off x="926759" y="4547681"/>
          <a:ext cx="736462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193"/>
                <a:gridCol w="766119"/>
                <a:gridCol w="729049"/>
                <a:gridCol w="753762"/>
                <a:gridCol w="766119"/>
                <a:gridCol w="691978"/>
                <a:gridCol w="741407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SRC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Basal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Correlation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Pearson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0.60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0.03*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0.60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0.03*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0.50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0.08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</a:t>
                      </a:r>
                      <a:r>
                        <a:rPr lang="en-US" sz="1600" baseline="0" dirty="0" smtClean="0"/>
                        <a:t> w/ 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 w/ Gender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0.70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0.01*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0.69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0.01*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0.05*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 w/ BMI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0.60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0.07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-2" y="1570852"/>
            <a:ext cx="3509321" cy="281195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3056241" y="1570852"/>
            <a:ext cx="3509321" cy="281195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5"/>
          <a:srcRect r="13028"/>
          <a:stretch/>
        </p:blipFill>
        <p:spPr>
          <a:xfrm>
            <a:off x="6089827" y="1570852"/>
            <a:ext cx="3052112" cy="28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" y="221632"/>
            <a:ext cx="9144001" cy="39341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Grip Strength is associated with PBMC Bioenergetics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69415"/>
              </p:ext>
            </p:extLst>
          </p:nvPr>
        </p:nvGraphicFramePr>
        <p:xfrm>
          <a:off x="926759" y="4436468"/>
          <a:ext cx="736462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193"/>
                <a:gridCol w="766119"/>
                <a:gridCol w="729049"/>
                <a:gridCol w="753762"/>
                <a:gridCol w="766119"/>
                <a:gridCol w="691978"/>
                <a:gridCol w="741407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SRC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Basal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Correlation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p-value</a:t>
                      </a:r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Pearson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0.54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0.52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0.05*</a:t>
                      </a:r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0.40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0.13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</a:t>
                      </a:r>
                      <a:r>
                        <a:rPr lang="en-US" sz="1600" baseline="0" dirty="0" smtClean="0"/>
                        <a:t> w/ 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0.04*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0.49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 w/ Gender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0.05*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0.21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Partial w/ BMI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0.03*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0.03*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0.52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0.06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24714" y="1469425"/>
            <a:ext cx="3472250" cy="2782251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3054181" y="1469426"/>
            <a:ext cx="3472250" cy="2782251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5"/>
          <a:srcRect r="13517"/>
          <a:stretch/>
        </p:blipFill>
        <p:spPr>
          <a:xfrm>
            <a:off x="6100135" y="1469426"/>
            <a:ext cx="3002917" cy="27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697"/>
            <a:ext cx="456474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71697"/>
            <a:ext cx="456474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91400" y="4229097"/>
            <a:ext cx="95090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R=0.147</a:t>
            </a:r>
          </a:p>
          <a:p>
            <a:r>
              <a:rPr lang="en-US" dirty="0" smtClean="0"/>
              <a:t>p=0.601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2781297"/>
            <a:ext cx="10214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R=-0.075</a:t>
            </a:r>
          </a:p>
          <a:p>
            <a:r>
              <a:rPr lang="en-US" dirty="0" smtClean="0"/>
              <a:t>p=0.791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257" y="419100"/>
            <a:ext cx="9144000" cy="9525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E7E3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Blood bioenergetic profile is independent of PBMC composition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9937"/>
            <a:ext cx="8229600" cy="800100"/>
          </a:xfrm>
        </p:spPr>
        <p:txBody>
          <a:bodyPr/>
          <a:lstStyle/>
          <a:p>
            <a:r>
              <a:rPr lang="en-US" dirty="0" smtClean="0"/>
              <a:t>Conclusions: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0576"/>
            <a:ext cx="8229600" cy="3472543"/>
          </a:xfrm>
        </p:spPr>
        <p:txBody>
          <a:bodyPr>
            <a:normAutofit/>
          </a:bodyPr>
          <a:lstStyle/>
          <a:p>
            <a:r>
              <a:rPr lang="en-US" dirty="0" smtClean="0"/>
              <a:t>Skeletal Muscle Bioenergetics strongly correlate with 400m Gait Speed</a:t>
            </a:r>
          </a:p>
          <a:p>
            <a:r>
              <a:rPr lang="en-US" dirty="0" smtClean="0"/>
              <a:t>Blood-cell Bioenergetics correlate with 400m Gait Speed, Ex-SPPB, Knee Extensor &amp; Grip Strength </a:t>
            </a:r>
          </a:p>
          <a:p>
            <a:r>
              <a:rPr lang="en-US" dirty="0" smtClean="0"/>
              <a:t>Blood-based Bioenergetics may serve as a biomarker for Systemic Mitochondrial Health</a:t>
            </a:r>
          </a:p>
        </p:txBody>
      </p:sp>
    </p:spTree>
    <p:extLst>
      <p:ext uri="{BB962C8B-B14F-4D97-AF65-F5344CB8AC3E}">
        <p14:creationId xmlns:p14="http://schemas.microsoft.com/office/powerpoint/2010/main" val="35956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900107" y="342885"/>
            <a:ext cx="73152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E7E38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Acknowledgements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9E7E3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7896" y="911289"/>
            <a:ext cx="732845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Sticht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Center on Aging</a:t>
            </a:r>
          </a:p>
          <a:p>
            <a:pPr marL="231775" marR="0" lvl="0" indent="-231775" fontAlgn="auto">
              <a:lnSpc>
                <a:spcPct val="100000"/>
              </a:lnSpc>
              <a:buClrTx/>
              <a:buSzTx/>
              <a:tabLst/>
              <a:defRPr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231775" marR="0" lvl="0" indent="-231775" fontAlgn="auto">
              <a:lnSpc>
                <a:spcPct val="100000"/>
              </a:lnSpc>
              <a:buClrTx/>
              <a:buSzTx/>
              <a:tabLst/>
              <a:defRPr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9387" y="1980012"/>
            <a:ext cx="3030438" cy="236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sz="2000" u="sng" dirty="0" err="1" smtClean="0">
                <a:latin typeface="Arial" pitchFamily="34" charset="0"/>
                <a:cs typeface="Arial" pitchFamily="34" charset="0"/>
              </a:rPr>
              <a:t>Sticht</a:t>
            </a: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 Center on Aging</a:t>
            </a: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Stephen Kritchevsky, PhD</a:t>
            </a: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Jeff Williamson, MD</a:t>
            </a: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endParaRPr lang="en-US" sz="2000" u="sng" dirty="0">
              <a:latin typeface="Arial" pitchFamily="34" charset="0"/>
              <a:cs typeface="Arial" pitchFamily="34" charset="0"/>
            </a:endParaRP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I’M FIT Team: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Mary Lyles, MD</a:t>
            </a:r>
          </a:p>
          <a:p>
            <a:pPr marL="231775" indent="-231775" algn="ctr"/>
            <a:r>
              <a:rPr lang="en-US" dirty="0" err="1" smtClean="0">
                <a:latin typeface="Arial" pitchFamily="34" charset="0"/>
                <a:cs typeface="Arial" pitchFamily="34" charset="0"/>
              </a:rPr>
              <a:t>Jamehl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Demons, MD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CRU Staff</a:t>
            </a:r>
          </a:p>
        </p:txBody>
      </p:sp>
      <p:sp>
        <p:nvSpPr>
          <p:cNvPr id="9" name="Rectangle 8"/>
          <p:cNvSpPr/>
          <p:nvPr/>
        </p:nvSpPr>
        <p:spPr>
          <a:xfrm>
            <a:off x="143354" y="1981892"/>
            <a:ext cx="274982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ctr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Molina Lab: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Anthony Molina, PhD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Manish Bharadwaj, PhD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31775" indent="-231775" 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31775" indent="-231775" algn="ctr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Past members: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Daniel Hurley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Jordan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Strober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Cynthia Van Horn, PhD</a:t>
            </a:r>
          </a:p>
          <a:p>
            <a:pPr marL="231775" indent="-231775" algn="ctr"/>
            <a:endParaRPr lang="en-US" dirty="0">
              <a:latin typeface="Arial" pitchFamily="34" charset="0"/>
              <a:cs typeface="Arial" pitchFamily="34" charset="0"/>
            </a:endParaRP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Nicklas Lab:</a:t>
            </a: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Barb Nicklas, PhD</a:t>
            </a: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Karin Murphy</a:t>
            </a: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John Stone</a:t>
            </a:r>
          </a:p>
          <a:p>
            <a:pPr marL="231775" marR="0" lvl="0" indent="-231775" algn="ctr" fontAlgn="auto">
              <a:lnSpc>
                <a:spcPct val="100000"/>
              </a:lnSpc>
              <a:buClrTx/>
              <a:buSzTx/>
              <a:tabLst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Heather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Gregory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43234" y="1981892"/>
            <a:ext cx="2955228" cy="3754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0" lvl="0" algn="ctr" fontAlgn="auto">
              <a:buClrTx/>
              <a:buSzTx/>
              <a:tabLst/>
              <a:defRPr/>
            </a:pP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National Institute on Aging: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R01-AG020583-09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R01-AG020583-09-S1</a:t>
            </a:r>
          </a:p>
          <a:p>
            <a:pPr marL="231775" indent="-231775" algn="ctr"/>
            <a:endParaRPr lang="en-US" dirty="0">
              <a:latin typeface="Arial" pitchFamily="34" charset="0"/>
              <a:cs typeface="Arial" pitchFamily="34" charset="0"/>
            </a:endParaRPr>
          </a:p>
          <a:p>
            <a:pPr marL="231775" indent="-231775" algn="ctr"/>
            <a:r>
              <a:rPr lang="en-US" sz="2000" u="sng" dirty="0" err="1" smtClean="0">
                <a:latin typeface="Arial" pitchFamily="34" charset="0"/>
                <a:cs typeface="Arial" pitchFamily="34" charset="0"/>
              </a:rPr>
              <a:t>Gerontological</a:t>
            </a:r>
            <a:r>
              <a:rPr lang="en-US" sz="2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Society of America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Carol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Schutz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Student Travel Award</a:t>
            </a:r>
          </a:p>
          <a:p>
            <a:pPr marL="231775" indent="-231775" algn="ctr"/>
            <a:endParaRPr lang="en-US" dirty="0">
              <a:latin typeface="Arial" pitchFamily="34" charset="0"/>
              <a:cs typeface="Arial" pitchFamily="34" charset="0"/>
            </a:endParaRPr>
          </a:p>
          <a:p>
            <a:pPr marL="231775" indent="-231775" algn="ctr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Seahorse Bioscience</a:t>
            </a:r>
          </a:p>
          <a:p>
            <a:pPr marL="231775" indent="-231775" algn="ctr"/>
            <a:r>
              <a:rPr lang="en-US" dirty="0" smtClean="0">
                <a:latin typeface="Arial" pitchFamily="34" charset="0"/>
                <a:cs typeface="Arial" pitchFamily="34" charset="0"/>
              </a:rPr>
              <a:t>Seahorse Bioscience Travel Award</a:t>
            </a:r>
          </a:p>
        </p:txBody>
      </p:sp>
    </p:spTree>
    <p:extLst>
      <p:ext uri="{BB962C8B-B14F-4D97-AF65-F5344CB8AC3E}">
        <p14:creationId xmlns:p14="http://schemas.microsoft.com/office/powerpoint/2010/main" val="35476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6567" y="2401199"/>
            <a:ext cx="8250866" cy="236988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Physical ability is an indicator of quality of life and a key endpoint in clinical aging research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Among measures of physical function, gait speed predicts morbidity and mortality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Gait speed declines with </a:t>
            </a:r>
            <a:r>
              <a:rPr lang="en-US" sz="2600" dirty="0" smtClean="0"/>
              <a:t>age</a:t>
            </a:r>
          </a:p>
          <a:p>
            <a:pPr marL="166688"/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02091"/>
            <a:ext cx="9144000" cy="1107996"/>
          </a:xfrm>
        </p:spPr>
        <p:txBody>
          <a:bodyPr/>
          <a:lstStyle/>
          <a:p>
            <a:pPr algn="ctr"/>
            <a:r>
              <a:rPr lang="en-US" dirty="0" smtClean="0"/>
              <a:t>Physical Ability Predicts </a:t>
            </a:r>
            <a:r>
              <a:rPr lang="en-US" dirty="0"/>
              <a:t>Morbidity and </a:t>
            </a:r>
            <a:r>
              <a:rPr lang="en-US" dirty="0" smtClean="0"/>
              <a:t>Mortality in Older Adults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4" y="772888"/>
            <a:ext cx="7195206" cy="553998"/>
          </a:xfrm>
        </p:spPr>
        <p:txBody>
          <a:bodyPr/>
          <a:lstStyle/>
          <a:p>
            <a:pPr algn="ctr"/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9098" y="2558405"/>
            <a:ext cx="8165804" cy="89255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Age-related bioenergetic decline is related to slow gait speed in older adults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576943" y="6406906"/>
            <a:ext cx="2906486" cy="35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1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07996"/>
          </a:xfrm>
        </p:spPr>
        <p:txBody>
          <a:bodyPr/>
          <a:lstStyle/>
          <a:p>
            <a:pPr algn="ctr"/>
            <a:r>
              <a:rPr lang="en-US" dirty="0" smtClean="0"/>
              <a:t>Isolation of Mitochondria from Human Skeletal Muscle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97443" y="1415123"/>
            <a:ext cx="7532590" cy="1569660"/>
          </a:xfrm>
        </p:spPr>
        <p:txBody>
          <a:bodyPr/>
          <a:lstStyle/>
          <a:p>
            <a:r>
              <a:rPr lang="en-US" sz="1800" dirty="0" smtClean="0"/>
              <a:t>Biopsy </a:t>
            </a:r>
            <a:r>
              <a:rPr lang="en-US" sz="1800" i="1" dirty="0" err="1" smtClean="0"/>
              <a:t>Vastus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Lateralis</a:t>
            </a:r>
            <a:endParaRPr lang="en-US" sz="1800" i="1" dirty="0" smtClean="0"/>
          </a:p>
          <a:p>
            <a:r>
              <a:rPr lang="en-US" sz="1800" dirty="0" smtClean="0"/>
              <a:t>Isolate Mitochondria</a:t>
            </a:r>
          </a:p>
          <a:p>
            <a:r>
              <a:rPr lang="en-US" sz="1800" dirty="0" smtClean="0"/>
              <a:t>Analyze bioenergetics using Seahorse XF-24</a:t>
            </a:r>
            <a:endParaRPr lang="en-US" sz="1800" dirty="0"/>
          </a:p>
          <a:p>
            <a:pPr marL="233363" indent="-233363"/>
            <a:r>
              <a:rPr lang="en-US" sz="1800" dirty="0" smtClean="0"/>
              <a:t>Respiratory Control Ratio is the primary outcome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3" y="3200401"/>
            <a:ext cx="7380822" cy="317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5800" y="152400"/>
            <a:ext cx="7736320" cy="6392628"/>
            <a:chOff x="685800" y="164123"/>
            <a:chExt cx="7736320" cy="6392628"/>
          </a:xfrm>
        </p:grpSpPr>
        <p:pic>
          <p:nvPicPr>
            <p:cNvPr id="15" name="Picture 2" descr="C:\Documents and Settings\mbharada.MEDCTR\Desktop\IM FIT data analysis\4-1-2013 representative respirometry profile Expt #29HM.tif"/>
            <p:cNvPicPr>
              <a:picLocks noChangeAspect="1" noChangeArrowheads="1"/>
            </p:cNvPicPr>
            <p:nvPr/>
          </p:nvPicPr>
          <p:blipFill>
            <a:blip r:embed="rId3" cstate="print"/>
            <a:srcRect t="3849" r="6122" b="5058"/>
            <a:stretch>
              <a:fillRect/>
            </a:stretch>
          </p:blipFill>
          <p:spPr bwMode="auto">
            <a:xfrm>
              <a:off x="685800" y="164123"/>
              <a:ext cx="7736320" cy="6392628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 rot="5400000">
              <a:off x="2817910" y="1217713"/>
              <a:ext cx="914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="1" dirty="0" smtClean="0">
                  <a:solidFill>
                    <a:prstClr val="black"/>
                  </a:solidFill>
                </a:rPr>
                <a:t>ADP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5400000">
              <a:off x="4649689" y="1293912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="1" dirty="0" err="1" smtClean="0">
                  <a:solidFill>
                    <a:prstClr val="black"/>
                  </a:solidFill>
                </a:rPr>
                <a:t>Oligomycin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5789710" y="1217713"/>
              <a:ext cx="914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="1" dirty="0" smtClean="0">
                  <a:solidFill>
                    <a:prstClr val="black"/>
                  </a:solidFill>
                </a:rPr>
                <a:t>FCCP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6021289" y="2132111"/>
              <a:ext cx="27431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b="1" dirty="0" smtClean="0">
                  <a:solidFill>
                    <a:prstClr val="black"/>
                  </a:solidFill>
                </a:rPr>
                <a:t>Antimycin A 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301947" y="3206997"/>
            <a:ext cx="1285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Non-Mito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Respiration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8927" y="1828803"/>
            <a:ext cx="110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Max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(State 3u)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72877" y="3209748"/>
            <a:ext cx="110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dirty="0" smtClean="0">
              <a:solidFill>
                <a:prstClr val="black"/>
              </a:solidFill>
            </a:endParaRP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State 4o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71460" y="960754"/>
            <a:ext cx="110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Max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(State 3)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42556" y="3448252"/>
            <a:ext cx="110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State 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399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Respirometry of Isolated Mitochondria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t="40346" r="56216" b="39982"/>
          <a:stretch/>
        </p:blipFill>
        <p:spPr bwMode="auto">
          <a:xfrm>
            <a:off x="768680" y="3368072"/>
            <a:ext cx="7606640" cy="2826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44559"/>
            <a:ext cx="9144000" cy="20313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E7E3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Isolated Skeletal Muscle Mitochondrial Bioenergetics Study:</a:t>
            </a:r>
          </a:p>
          <a:p>
            <a:pPr algn="ctr"/>
            <a:endParaRPr lang="en-US" sz="3000" dirty="0" smtClean="0"/>
          </a:p>
          <a:p>
            <a:pPr algn="ctr"/>
            <a:r>
              <a:rPr lang="en-US" sz="3000" dirty="0" smtClean="0"/>
              <a:t>Demographics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74729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4" y="1961380"/>
            <a:ext cx="4334016" cy="409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42791" r="73195" b="44239"/>
          <a:stretch/>
        </p:blipFill>
        <p:spPr bwMode="auto">
          <a:xfrm>
            <a:off x="5029200" y="2895600"/>
            <a:ext cx="3787850" cy="1953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375540"/>
            <a:ext cx="9144000" cy="9525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9E7E3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Respiratory Control Ratio is Positively Correlated with Gait 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47302"/>
            <a:ext cx="9144000" cy="1107996"/>
          </a:xfrm>
        </p:spPr>
        <p:txBody>
          <a:bodyPr/>
          <a:lstStyle/>
          <a:p>
            <a:pPr algn="ctr"/>
            <a:r>
              <a:rPr lang="en-US" dirty="0"/>
              <a:t>Blood carries immune cells that sense and respond to stress in the </a:t>
            </a:r>
            <a:r>
              <a:rPr lang="en-US" dirty="0" smtClean="0"/>
              <a:t>body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620" y="2905769"/>
            <a:ext cx="8112649" cy="14465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4488" indent="-177800">
              <a:buFont typeface="Arial" panose="020B0604020202020204" pitchFamily="34" charset="0"/>
              <a:buChar char="•"/>
            </a:pPr>
            <a:r>
              <a:rPr lang="en-US" sz="2200" dirty="0" smtClean="0"/>
              <a:t>Bioenergetics are affected by: inflammatory, redox, and metabolic stress</a:t>
            </a:r>
          </a:p>
          <a:p>
            <a:pPr marL="344488" indent="-177800">
              <a:buFont typeface="Arial" panose="020B0604020202020204" pitchFamily="34" charset="0"/>
              <a:buChar char="•"/>
            </a:pPr>
            <a:r>
              <a:rPr lang="en-US" sz="2200" dirty="0" smtClean="0"/>
              <a:t>Circulating immune cell bioenergetics may be related to physical ability in aging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07996"/>
          </a:xfrm>
        </p:spPr>
        <p:txBody>
          <a:bodyPr/>
          <a:lstStyle/>
          <a:p>
            <a:pPr algn="ctr"/>
            <a:r>
              <a:rPr lang="en-US" dirty="0" smtClean="0"/>
              <a:t>Isolation of Peripheral Blood Mononuclear Cells from Whole Blood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4788" y="2865475"/>
            <a:ext cx="7218854" cy="2000548"/>
          </a:xfrm>
        </p:spPr>
        <p:txBody>
          <a:bodyPr/>
          <a:lstStyle/>
          <a:p>
            <a:r>
              <a:rPr lang="en-US" sz="1800" dirty="0" smtClean="0"/>
              <a:t>Collect Blood in </a:t>
            </a:r>
            <a:r>
              <a:rPr lang="en-US" sz="1800" dirty="0" smtClean="0">
                <a:sym typeface="Wingdings" pitchFamily="2" charset="2"/>
              </a:rPr>
              <a:t>CPT Tube</a:t>
            </a:r>
            <a:endParaRPr lang="en-US" sz="1800" i="1" dirty="0" smtClean="0"/>
          </a:p>
          <a:p>
            <a:r>
              <a:rPr lang="en-US" sz="1800" dirty="0" smtClean="0"/>
              <a:t>Isolate PBMCs</a:t>
            </a:r>
          </a:p>
          <a:p>
            <a:r>
              <a:rPr lang="en-US" sz="1800" dirty="0" smtClean="0"/>
              <a:t>Analyze cellular respiration using Seahorse XF-24</a:t>
            </a:r>
          </a:p>
          <a:p>
            <a:pPr marL="233363" indent="-233363"/>
            <a:r>
              <a:rPr lang="en-US" sz="1800" dirty="0" smtClean="0"/>
              <a:t>Primary Outcomes are: Max, Basal, and Spare</a:t>
            </a:r>
          </a:p>
          <a:p>
            <a:pPr marL="225425" lvl="1" indent="0">
              <a:buNone/>
            </a:pPr>
            <a:r>
              <a:rPr lang="en-US" sz="1800" dirty="0" smtClean="0"/>
              <a:t>Respiratory Capacity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8597" t="39104" r="51233" b="32760"/>
          <a:stretch/>
        </p:blipFill>
        <p:spPr bwMode="auto">
          <a:xfrm>
            <a:off x="6345569" y="1752600"/>
            <a:ext cx="2722231" cy="423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WFSM_academic_template">
  <a:themeElements>
    <a:clrScheme name="Corporate Color Palett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E7E38"/>
      </a:accent1>
      <a:accent2>
        <a:srgbClr val="FFD200"/>
      </a:accent2>
      <a:accent3>
        <a:srgbClr val="F07B05"/>
      </a:accent3>
      <a:accent4>
        <a:srgbClr val="D3222A"/>
      </a:accent4>
      <a:accent5>
        <a:srgbClr val="7C109A"/>
      </a:accent5>
      <a:accent6>
        <a:srgbClr val="505050"/>
      </a:accent6>
      <a:hlink>
        <a:srgbClr val="4261A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WFSM_academic_template</Template>
  <TotalTime>20238</TotalTime>
  <Words>579</Words>
  <Application>Microsoft Office PowerPoint</Application>
  <PresentationFormat>On-screen Show (4:3)</PresentationFormat>
  <Paragraphs>222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WFSM_academic_template</vt:lpstr>
      <vt:lpstr>Blood and Muscle Bioenergetics and Physical Function in Older Adults</vt:lpstr>
      <vt:lpstr>Physical Ability Predicts Morbidity and Mortality in Older Adults</vt:lpstr>
      <vt:lpstr>Hypothesis</vt:lpstr>
      <vt:lpstr>Isolation of Mitochondria from Human Skeletal Muscle</vt:lpstr>
      <vt:lpstr>Respirometry of Isolated Mitochondria</vt:lpstr>
      <vt:lpstr>PowerPoint Presentation</vt:lpstr>
      <vt:lpstr>PowerPoint Presentation</vt:lpstr>
      <vt:lpstr>Blood carries immune cells that sense and respond to stress in the body</vt:lpstr>
      <vt:lpstr>Isolation of Peripheral Blood Mononuclear Cells from Whole Blood</vt:lpstr>
      <vt:lpstr>Whole Cell Respirometry</vt:lpstr>
      <vt:lpstr>PowerPoint Presentation</vt:lpstr>
      <vt:lpstr>PowerPoint Presentation</vt:lpstr>
      <vt:lpstr>Physical Function measured by Expanded Short Physical Performance Battery is associated with PBMC bioenergetics</vt:lpstr>
      <vt:lpstr>PowerPoint Presentation</vt:lpstr>
      <vt:lpstr>Grip Strength is associated with PBMC Bioenergetics</vt:lpstr>
      <vt:lpstr>PowerPoint Presentation</vt:lpstr>
      <vt:lpstr>Conclusions:</vt:lpstr>
      <vt:lpstr>PowerPoint Presentation</vt:lpstr>
      <vt:lpstr>PowerPoint Presentation</vt:lpstr>
    </vt:vector>
  </TitlesOfParts>
  <Company>WFUBMC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Blood-Based Profiling of Mitochondrial Bioenergetics and Walking Speed in Community-Dwelling Older Adults</dc:title>
  <dc:creator>Dan Tyrrell</dc:creator>
  <cp:lastModifiedBy>Dan Tyrrell</cp:lastModifiedBy>
  <cp:revision>73</cp:revision>
  <dcterms:created xsi:type="dcterms:W3CDTF">2014-01-14T21:39:54Z</dcterms:created>
  <dcterms:modified xsi:type="dcterms:W3CDTF">2014-11-18T20:53:53Z</dcterms:modified>
</cp:coreProperties>
</file>